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1" r:id="rId5"/>
    <p:sldId id="262" r:id="rId6"/>
    <p:sldId id="264" r:id="rId7"/>
    <p:sldId id="265" r:id="rId8"/>
    <p:sldId id="271" r:id="rId9"/>
    <p:sldId id="270" r:id="rId10"/>
    <p:sldId id="269" r:id="rId11"/>
    <p:sldId id="266" r:id="rId12"/>
    <p:sldId id="272" r:id="rId13"/>
    <p:sldId id="268" r:id="rId14"/>
    <p:sldId id="267"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AC352-914D-4B6E-9C27-2A18BC05EE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598AAB6-0B36-4AAE-AFE6-ED8D74797B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7D4DF31-5724-417A-A80B-3E3FC28FFD1B}"/>
              </a:ext>
            </a:extLst>
          </p:cNvPr>
          <p:cNvSpPr>
            <a:spLocks noGrp="1"/>
          </p:cNvSpPr>
          <p:nvPr>
            <p:ph type="dt" sz="half" idx="10"/>
          </p:nvPr>
        </p:nvSpPr>
        <p:spPr/>
        <p:txBody>
          <a:bodyPr/>
          <a:lstStyle/>
          <a:p>
            <a:fld id="{43B92399-AC18-4904-883F-C797BD2A1655}" type="datetimeFigureOut">
              <a:rPr lang="en-US" smtClean="0"/>
              <a:t>6/20/2024</a:t>
            </a:fld>
            <a:endParaRPr lang="en-US"/>
          </a:p>
        </p:txBody>
      </p:sp>
      <p:sp>
        <p:nvSpPr>
          <p:cNvPr id="5" name="Footer Placeholder 4">
            <a:extLst>
              <a:ext uri="{FF2B5EF4-FFF2-40B4-BE49-F238E27FC236}">
                <a16:creationId xmlns:a16="http://schemas.microsoft.com/office/drawing/2014/main" id="{6E6FF412-37C5-4A46-B3EF-E4A78032F1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1D8E54-E0D2-4617-8E68-3C1F1EA7D9E2}"/>
              </a:ext>
            </a:extLst>
          </p:cNvPr>
          <p:cNvSpPr>
            <a:spLocks noGrp="1"/>
          </p:cNvSpPr>
          <p:nvPr>
            <p:ph type="sldNum" sz="quarter" idx="12"/>
          </p:nvPr>
        </p:nvSpPr>
        <p:spPr/>
        <p:txBody>
          <a:bodyPr/>
          <a:lstStyle/>
          <a:p>
            <a:fld id="{43924A79-4F95-4EEB-96C2-E0C3EF87A2D6}" type="slidenum">
              <a:rPr lang="en-US" smtClean="0"/>
              <a:t>‹#›</a:t>
            </a:fld>
            <a:endParaRPr lang="en-US"/>
          </a:p>
        </p:txBody>
      </p:sp>
    </p:spTree>
    <p:extLst>
      <p:ext uri="{BB962C8B-B14F-4D97-AF65-F5344CB8AC3E}">
        <p14:creationId xmlns:p14="http://schemas.microsoft.com/office/powerpoint/2010/main" val="24594995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B56B0-3AFD-4BFB-A3EB-A2761CEE47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F63347F-6531-4638-8792-5AAD1E9E27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C07BBA-0A37-42B0-B9AF-88AA17F378A8}"/>
              </a:ext>
            </a:extLst>
          </p:cNvPr>
          <p:cNvSpPr>
            <a:spLocks noGrp="1"/>
          </p:cNvSpPr>
          <p:nvPr>
            <p:ph type="dt" sz="half" idx="10"/>
          </p:nvPr>
        </p:nvSpPr>
        <p:spPr/>
        <p:txBody>
          <a:bodyPr/>
          <a:lstStyle/>
          <a:p>
            <a:fld id="{43B92399-AC18-4904-883F-C797BD2A1655}" type="datetimeFigureOut">
              <a:rPr lang="en-US" smtClean="0"/>
              <a:t>6/20/2024</a:t>
            </a:fld>
            <a:endParaRPr lang="en-US"/>
          </a:p>
        </p:txBody>
      </p:sp>
      <p:sp>
        <p:nvSpPr>
          <p:cNvPr id="5" name="Footer Placeholder 4">
            <a:extLst>
              <a:ext uri="{FF2B5EF4-FFF2-40B4-BE49-F238E27FC236}">
                <a16:creationId xmlns:a16="http://schemas.microsoft.com/office/drawing/2014/main" id="{E75EBA1F-3DCC-4B5D-9E42-E97504F8C4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3A62BD-F13E-451B-B418-275487603679}"/>
              </a:ext>
            </a:extLst>
          </p:cNvPr>
          <p:cNvSpPr>
            <a:spLocks noGrp="1"/>
          </p:cNvSpPr>
          <p:nvPr>
            <p:ph type="sldNum" sz="quarter" idx="12"/>
          </p:nvPr>
        </p:nvSpPr>
        <p:spPr/>
        <p:txBody>
          <a:bodyPr/>
          <a:lstStyle/>
          <a:p>
            <a:fld id="{43924A79-4F95-4EEB-96C2-E0C3EF87A2D6}" type="slidenum">
              <a:rPr lang="en-US" smtClean="0"/>
              <a:t>‹#›</a:t>
            </a:fld>
            <a:endParaRPr lang="en-US"/>
          </a:p>
        </p:txBody>
      </p:sp>
    </p:spTree>
    <p:extLst>
      <p:ext uri="{BB962C8B-B14F-4D97-AF65-F5344CB8AC3E}">
        <p14:creationId xmlns:p14="http://schemas.microsoft.com/office/powerpoint/2010/main" val="2003020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367874-04B6-4CE3-9C79-BBB4FE562B3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2C8A9D-9DCC-4DB4-BA00-11955DC4AAE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F62E98-0D4E-4A89-BF0E-DB33DE6AE7FB}"/>
              </a:ext>
            </a:extLst>
          </p:cNvPr>
          <p:cNvSpPr>
            <a:spLocks noGrp="1"/>
          </p:cNvSpPr>
          <p:nvPr>
            <p:ph type="dt" sz="half" idx="10"/>
          </p:nvPr>
        </p:nvSpPr>
        <p:spPr/>
        <p:txBody>
          <a:bodyPr/>
          <a:lstStyle/>
          <a:p>
            <a:fld id="{43B92399-AC18-4904-883F-C797BD2A1655}" type="datetimeFigureOut">
              <a:rPr lang="en-US" smtClean="0"/>
              <a:t>6/20/2024</a:t>
            </a:fld>
            <a:endParaRPr lang="en-US"/>
          </a:p>
        </p:txBody>
      </p:sp>
      <p:sp>
        <p:nvSpPr>
          <p:cNvPr id="5" name="Footer Placeholder 4">
            <a:extLst>
              <a:ext uri="{FF2B5EF4-FFF2-40B4-BE49-F238E27FC236}">
                <a16:creationId xmlns:a16="http://schemas.microsoft.com/office/drawing/2014/main" id="{AAEBE6EC-800B-486D-B004-821BC57A35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C16FBC-E982-48AF-9ECF-4EB8E2495935}"/>
              </a:ext>
            </a:extLst>
          </p:cNvPr>
          <p:cNvSpPr>
            <a:spLocks noGrp="1"/>
          </p:cNvSpPr>
          <p:nvPr>
            <p:ph type="sldNum" sz="quarter" idx="12"/>
          </p:nvPr>
        </p:nvSpPr>
        <p:spPr/>
        <p:txBody>
          <a:bodyPr/>
          <a:lstStyle/>
          <a:p>
            <a:fld id="{43924A79-4F95-4EEB-96C2-E0C3EF87A2D6}" type="slidenum">
              <a:rPr lang="en-US" smtClean="0"/>
              <a:t>‹#›</a:t>
            </a:fld>
            <a:endParaRPr lang="en-US"/>
          </a:p>
        </p:txBody>
      </p:sp>
    </p:spTree>
    <p:extLst>
      <p:ext uri="{BB962C8B-B14F-4D97-AF65-F5344CB8AC3E}">
        <p14:creationId xmlns:p14="http://schemas.microsoft.com/office/powerpoint/2010/main" val="4141680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EF891-BA0A-4A61-AB3D-2FA4AC9A4A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CCE504-306E-4970-83A4-643EE6656B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4405A3-38F7-41DF-90E8-11E2D70015BA}"/>
              </a:ext>
            </a:extLst>
          </p:cNvPr>
          <p:cNvSpPr>
            <a:spLocks noGrp="1"/>
          </p:cNvSpPr>
          <p:nvPr>
            <p:ph type="dt" sz="half" idx="10"/>
          </p:nvPr>
        </p:nvSpPr>
        <p:spPr/>
        <p:txBody>
          <a:bodyPr/>
          <a:lstStyle/>
          <a:p>
            <a:fld id="{43B92399-AC18-4904-883F-C797BD2A1655}" type="datetimeFigureOut">
              <a:rPr lang="en-US" smtClean="0"/>
              <a:t>6/20/2024</a:t>
            </a:fld>
            <a:endParaRPr lang="en-US"/>
          </a:p>
        </p:txBody>
      </p:sp>
      <p:sp>
        <p:nvSpPr>
          <p:cNvPr id="5" name="Footer Placeholder 4">
            <a:extLst>
              <a:ext uri="{FF2B5EF4-FFF2-40B4-BE49-F238E27FC236}">
                <a16:creationId xmlns:a16="http://schemas.microsoft.com/office/drawing/2014/main" id="{3738A19A-A135-4AD0-B81B-F4004F2E3C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20BDD5-32FE-45EC-A979-9BAA0283A29D}"/>
              </a:ext>
            </a:extLst>
          </p:cNvPr>
          <p:cNvSpPr>
            <a:spLocks noGrp="1"/>
          </p:cNvSpPr>
          <p:nvPr>
            <p:ph type="sldNum" sz="quarter" idx="12"/>
          </p:nvPr>
        </p:nvSpPr>
        <p:spPr/>
        <p:txBody>
          <a:bodyPr/>
          <a:lstStyle/>
          <a:p>
            <a:fld id="{43924A79-4F95-4EEB-96C2-E0C3EF87A2D6}" type="slidenum">
              <a:rPr lang="en-US" smtClean="0"/>
              <a:t>‹#›</a:t>
            </a:fld>
            <a:endParaRPr lang="en-US"/>
          </a:p>
        </p:txBody>
      </p:sp>
    </p:spTree>
    <p:extLst>
      <p:ext uri="{BB962C8B-B14F-4D97-AF65-F5344CB8AC3E}">
        <p14:creationId xmlns:p14="http://schemas.microsoft.com/office/powerpoint/2010/main" val="923129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C3123-F8A0-4AE4-8A0D-D630923ED7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6E6D551-49E4-4383-BBD7-890A900818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896466-B040-4C9B-A751-CB58F2857E19}"/>
              </a:ext>
            </a:extLst>
          </p:cNvPr>
          <p:cNvSpPr>
            <a:spLocks noGrp="1"/>
          </p:cNvSpPr>
          <p:nvPr>
            <p:ph type="dt" sz="half" idx="10"/>
          </p:nvPr>
        </p:nvSpPr>
        <p:spPr/>
        <p:txBody>
          <a:bodyPr/>
          <a:lstStyle/>
          <a:p>
            <a:fld id="{43B92399-AC18-4904-883F-C797BD2A1655}" type="datetimeFigureOut">
              <a:rPr lang="en-US" smtClean="0"/>
              <a:t>6/20/2024</a:t>
            </a:fld>
            <a:endParaRPr lang="en-US"/>
          </a:p>
        </p:txBody>
      </p:sp>
      <p:sp>
        <p:nvSpPr>
          <p:cNvPr id="5" name="Footer Placeholder 4">
            <a:extLst>
              <a:ext uri="{FF2B5EF4-FFF2-40B4-BE49-F238E27FC236}">
                <a16:creationId xmlns:a16="http://schemas.microsoft.com/office/drawing/2014/main" id="{AB08728E-3170-43FD-A47D-35EB67A06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8D9708-B48F-4262-B582-5281115F4CD7}"/>
              </a:ext>
            </a:extLst>
          </p:cNvPr>
          <p:cNvSpPr>
            <a:spLocks noGrp="1"/>
          </p:cNvSpPr>
          <p:nvPr>
            <p:ph type="sldNum" sz="quarter" idx="12"/>
          </p:nvPr>
        </p:nvSpPr>
        <p:spPr/>
        <p:txBody>
          <a:bodyPr/>
          <a:lstStyle/>
          <a:p>
            <a:fld id="{43924A79-4F95-4EEB-96C2-E0C3EF87A2D6}" type="slidenum">
              <a:rPr lang="en-US" smtClean="0"/>
              <a:t>‹#›</a:t>
            </a:fld>
            <a:endParaRPr lang="en-US"/>
          </a:p>
        </p:txBody>
      </p:sp>
    </p:spTree>
    <p:extLst>
      <p:ext uri="{BB962C8B-B14F-4D97-AF65-F5344CB8AC3E}">
        <p14:creationId xmlns:p14="http://schemas.microsoft.com/office/powerpoint/2010/main" val="501465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75977-E2F9-4972-89F6-378A5CBEF8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1233D2-5076-4A10-89C9-85B304ACA11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DB0B0E-874B-4774-B956-1BF695F7A19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CA2CEA-D44E-460C-9A7C-4DD2695C3389}"/>
              </a:ext>
            </a:extLst>
          </p:cNvPr>
          <p:cNvSpPr>
            <a:spLocks noGrp="1"/>
          </p:cNvSpPr>
          <p:nvPr>
            <p:ph type="dt" sz="half" idx="10"/>
          </p:nvPr>
        </p:nvSpPr>
        <p:spPr/>
        <p:txBody>
          <a:bodyPr/>
          <a:lstStyle/>
          <a:p>
            <a:fld id="{43B92399-AC18-4904-883F-C797BD2A1655}" type="datetimeFigureOut">
              <a:rPr lang="en-US" smtClean="0"/>
              <a:t>6/20/2024</a:t>
            </a:fld>
            <a:endParaRPr lang="en-US"/>
          </a:p>
        </p:txBody>
      </p:sp>
      <p:sp>
        <p:nvSpPr>
          <p:cNvPr id="6" name="Footer Placeholder 5">
            <a:extLst>
              <a:ext uri="{FF2B5EF4-FFF2-40B4-BE49-F238E27FC236}">
                <a16:creationId xmlns:a16="http://schemas.microsoft.com/office/drawing/2014/main" id="{6AD99628-6280-4D3D-B520-79FD6CFC67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CFE65D-A602-4513-AABE-143C59606910}"/>
              </a:ext>
            </a:extLst>
          </p:cNvPr>
          <p:cNvSpPr>
            <a:spLocks noGrp="1"/>
          </p:cNvSpPr>
          <p:nvPr>
            <p:ph type="sldNum" sz="quarter" idx="12"/>
          </p:nvPr>
        </p:nvSpPr>
        <p:spPr/>
        <p:txBody>
          <a:bodyPr/>
          <a:lstStyle/>
          <a:p>
            <a:fld id="{43924A79-4F95-4EEB-96C2-E0C3EF87A2D6}" type="slidenum">
              <a:rPr lang="en-US" smtClean="0"/>
              <a:t>‹#›</a:t>
            </a:fld>
            <a:endParaRPr lang="en-US"/>
          </a:p>
        </p:txBody>
      </p:sp>
    </p:spTree>
    <p:extLst>
      <p:ext uri="{BB962C8B-B14F-4D97-AF65-F5344CB8AC3E}">
        <p14:creationId xmlns:p14="http://schemas.microsoft.com/office/powerpoint/2010/main" val="19459155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34DFB-005F-4291-8916-3C4CDEE5120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AF57888-652D-4612-B0D8-6925BA874A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567674A-79DC-4FCB-9A1E-4E7E9B3C5B8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4AFD79-D0BA-450F-B997-A7B5C9C4287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93953D9-F0BA-4018-9499-39B2A1C540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48AF73-2736-400E-B72C-395FC621DEAD}"/>
              </a:ext>
            </a:extLst>
          </p:cNvPr>
          <p:cNvSpPr>
            <a:spLocks noGrp="1"/>
          </p:cNvSpPr>
          <p:nvPr>
            <p:ph type="dt" sz="half" idx="10"/>
          </p:nvPr>
        </p:nvSpPr>
        <p:spPr/>
        <p:txBody>
          <a:bodyPr/>
          <a:lstStyle/>
          <a:p>
            <a:fld id="{43B92399-AC18-4904-883F-C797BD2A1655}" type="datetimeFigureOut">
              <a:rPr lang="en-US" smtClean="0"/>
              <a:t>6/20/2024</a:t>
            </a:fld>
            <a:endParaRPr lang="en-US"/>
          </a:p>
        </p:txBody>
      </p:sp>
      <p:sp>
        <p:nvSpPr>
          <p:cNvPr id="8" name="Footer Placeholder 7">
            <a:extLst>
              <a:ext uri="{FF2B5EF4-FFF2-40B4-BE49-F238E27FC236}">
                <a16:creationId xmlns:a16="http://schemas.microsoft.com/office/drawing/2014/main" id="{F7760FC7-76F7-4D7A-8F08-9E9A398AC6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76138BB-2296-423C-A341-EBF0849B9160}"/>
              </a:ext>
            </a:extLst>
          </p:cNvPr>
          <p:cNvSpPr>
            <a:spLocks noGrp="1"/>
          </p:cNvSpPr>
          <p:nvPr>
            <p:ph type="sldNum" sz="quarter" idx="12"/>
          </p:nvPr>
        </p:nvSpPr>
        <p:spPr/>
        <p:txBody>
          <a:bodyPr/>
          <a:lstStyle/>
          <a:p>
            <a:fld id="{43924A79-4F95-4EEB-96C2-E0C3EF87A2D6}" type="slidenum">
              <a:rPr lang="en-US" smtClean="0"/>
              <a:t>‹#›</a:t>
            </a:fld>
            <a:endParaRPr lang="en-US"/>
          </a:p>
        </p:txBody>
      </p:sp>
    </p:spTree>
    <p:extLst>
      <p:ext uri="{BB962C8B-B14F-4D97-AF65-F5344CB8AC3E}">
        <p14:creationId xmlns:p14="http://schemas.microsoft.com/office/powerpoint/2010/main" val="2542377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BF301-EF86-4EAC-8CCD-62B3B0F0E97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3DBF81-F128-4D39-B1CB-3AA01EDDF7C4}"/>
              </a:ext>
            </a:extLst>
          </p:cNvPr>
          <p:cNvSpPr>
            <a:spLocks noGrp="1"/>
          </p:cNvSpPr>
          <p:nvPr>
            <p:ph type="dt" sz="half" idx="10"/>
          </p:nvPr>
        </p:nvSpPr>
        <p:spPr/>
        <p:txBody>
          <a:bodyPr/>
          <a:lstStyle/>
          <a:p>
            <a:fld id="{43B92399-AC18-4904-883F-C797BD2A1655}" type="datetimeFigureOut">
              <a:rPr lang="en-US" smtClean="0"/>
              <a:t>6/20/2024</a:t>
            </a:fld>
            <a:endParaRPr lang="en-US"/>
          </a:p>
        </p:txBody>
      </p:sp>
      <p:sp>
        <p:nvSpPr>
          <p:cNvPr id="4" name="Footer Placeholder 3">
            <a:extLst>
              <a:ext uri="{FF2B5EF4-FFF2-40B4-BE49-F238E27FC236}">
                <a16:creationId xmlns:a16="http://schemas.microsoft.com/office/drawing/2014/main" id="{CBFAE64A-C8A7-4BE0-9C2D-BF55C84F09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E0F06F0-8F0A-47C2-B58A-7F54B30238E5}"/>
              </a:ext>
            </a:extLst>
          </p:cNvPr>
          <p:cNvSpPr>
            <a:spLocks noGrp="1"/>
          </p:cNvSpPr>
          <p:nvPr>
            <p:ph type="sldNum" sz="quarter" idx="12"/>
          </p:nvPr>
        </p:nvSpPr>
        <p:spPr/>
        <p:txBody>
          <a:bodyPr/>
          <a:lstStyle/>
          <a:p>
            <a:fld id="{43924A79-4F95-4EEB-96C2-E0C3EF87A2D6}" type="slidenum">
              <a:rPr lang="en-US" smtClean="0"/>
              <a:t>‹#›</a:t>
            </a:fld>
            <a:endParaRPr lang="en-US"/>
          </a:p>
        </p:txBody>
      </p:sp>
    </p:spTree>
    <p:extLst>
      <p:ext uri="{BB962C8B-B14F-4D97-AF65-F5344CB8AC3E}">
        <p14:creationId xmlns:p14="http://schemas.microsoft.com/office/powerpoint/2010/main" val="958869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C2578C-7DCD-46A4-8CC6-1119E4742499}"/>
              </a:ext>
            </a:extLst>
          </p:cNvPr>
          <p:cNvSpPr>
            <a:spLocks noGrp="1"/>
          </p:cNvSpPr>
          <p:nvPr>
            <p:ph type="dt" sz="half" idx="10"/>
          </p:nvPr>
        </p:nvSpPr>
        <p:spPr/>
        <p:txBody>
          <a:bodyPr/>
          <a:lstStyle/>
          <a:p>
            <a:fld id="{43B92399-AC18-4904-883F-C797BD2A1655}" type="datetimeFigureOut">
              <a:rPr lang="en-US" smtClean="0"/>
              <a:t>6/20/2024</a:t>
            </a:fld>
            <a:endParaRPr lang="en-US"/>
          </a:p>
        </p:txBody>
      </p:sp>
      <p:sp>
        <p:nvSpPr>
          <p:cNvPr id="3" name="Footer Placeholder 2">
            <a:extLst>
              <a:ext uri="{FF2B5EF4-FFF2-40B4-BE49-F238E27FC236}">
                <a16:creationId xmlns:a16="http://schemas.microsoft.com/office/drawing/2014/main" id="{ED9D33FD-FC3C-4E50-8208-545EF1156C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16E17EA-3321-448B-9099-DB93F00B6BFE}"/>
              </a:ext>
            </a:extLst>
          </p:cNvPr>
          <p:cNvSpPr>
            <a:spLocks noGrp="1"/>
          </p:cNvSpPr>
          <p:nvPr>
            <p:ph type="sldNum" sz="quarter" idx="12"/>
          </p:nvPr>
        </p:nvSpPr>
        <p:spPr/>
        <p:txBody>
          <a:bodyPr/>
          <a:lstStyle/>
          <a:p>
            <a:fld id="{43924A79-4F95-4EEB-96C2-E0C3EF87A2D6}" type="slidenum">
              <a:rPr lang="en-US" smtClean="0"/>
              <a:t>‹#›</a:t>
            </a:fld>
            <a:endParaRPr lang="en-US"/>
          </a:p>
        </p:txBody>
      </p:sp>
    </p:spTree>
    <p:extLst>
      <p:ext uri="{BB962C8B-B14F-4D97-AF65-F5344CB8AC3E}">
        <p14:creationId xmlns:p14="http://schemas.microsoft.com/office/powerpoint/2010/main" val="1840226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96C60-98D4-43F8-BCC3-5D37A49F90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45E978E-AA3F-44D7-ACA8-268D22FB6D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019D8F-BE1A-41BF-95C7-AFA05C1972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82DC50-2608-459E-B134-675B562ABC15}"/>
              </a:ext>
            </a:extLst>
          </p:cNvPr>
          <p:cNvSpPr>
            <a:spLocks noGrp="1"/>
          </p:cNvSpPr>
          <p:nvPr>
            <p:ph type="dt" sz="half" idx="10"/>
          </p:nvPr>
        </p:nvSpPr>
        <p:spPr/>
        <p:txBody>
          <a:bodyPr/>
          <a:lstStyle/>
          <a:p>
            <a:fld id="{43B92399-AC18-4904-883F-C797BD2A1655}" type="datetimeFigureOut">
              <a:rPr lang="en-US" smtClean="0"/>
              <a:t>6/20/2024</a:t>
            </a:fld>
            <a:endParaRPr lang="en-US"/>
          </a:p>
        </p:txBody>
      </p:sp>
      <p:sp>
        <p:nvSpPr>
          <p:cNvPr id="6" name="Footer Placeholder 5">
            <a:extLst>
              <a:ext uri="{FF2B5EF4-FFF2-40B4-BE49-F238E27FC236}">
                <a16:creationId xmlns:a16="http://schemas.microsoft.com/office/drawing/2014/main" id="{8EB0E877-B33B-4B56-AF66-11839D8C7D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776C0-54AB-4DEC-B54C-AF91C260DB1B}"/>
              </a:ext>
            </a:extLst>
          </p:cNvPr>
          <p:cNvSpPr>
            <a:spLocks noGrp="1"/>
          </p:cNvSpPr>
          <p:nvPr>
            <p:ph type="sldNum" sz="quarter" idx="12"/>
          </p:nvPr>
        </p:nvSpPr>
        <p:spPr/>
        <p:txBody>
          <a:bodyPr/>
          <a:lstStyle/>
          <a:p>
            <a:fld id="{43924A79-4F95-4EEB-96C2-E0C3EF87A2D6}" type="slidenum">
              <a:rPr lang="en-US" smtClean="0"/>
              <a:t>‹#›</a:t>
            </a:fld>
            <a:endParaRPr lang="en-US"/>
          </a:p>
        </p:txBody>
      </p:sp>
    </p:spTree>
    <p:extLst>
      <p:ext uri="{BB962C8B-B14F-4D97-AF65-F5344CB8AC3E}">
        <p14:creationId xmlns:p14="http://schemas.microsoft.com/office/powerpoint/2010/main" val="3067084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2BB72-8A2D-4E2D-91E2-52177346BF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644BA96-3814-4DBA-8171-AB271A309E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06AB31-9584-434F-A83D-A8FE836D82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8ABCFB-84D3-4924-B3CD-32C7372B523E}"/>
              </a:ext>
            </a:extLst>
          </p:cNvPr>
          <p:cNvSpPr>
            <a:spLocks noGrp="1"/>
          </p:cNvSpPr>
          <p:nvPr>
            <p:ph type="dt" sz="half" idx="10"/>
          </p:nvPr>
        </p:nvSpPr>
        <p:spPr/>
        <p:txBody>
          <a:bodyPr/>
          <a:lstStyle/>
          <a:p>
            <a:fld id="{43B92399-AC18-4904-883F-C797BD2A1655}" type="datetimeFigureOut">
              <a:rPr lang="en-US" smtClean="0"/>
              <a:t>6/20/2024</a:t>
            </a:fld>
            <a:endParaRPr lang="en-US"/>
          </a:p>
        </p:txBody>
      </p:sp>
      <p:sp>
        <p:nvSpPr>
          <p:cNvPr id="6" name="Footer Placeholder 5">
            <a:extLst>
              <a:ext uri="{FF2B5EF4-FFF2-40B4-BE49-F238E27FC236}">
                <a16:creationId xmlns:a16="http://schemas.microsoft.com/office/drawing/2014/main" id="{178D1383-A1DE-40CE-AE17-43E1D1AFBF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65D51F-0393-45EA-A06C-86D24A617775}"/>
              </a:ext>
            </a:extLst>
          </p:cNvPr>
          <p:cNvSpPr>
            <a:spLocks noGrp="1"/>
          </p:cNvSpPr>
          <p:nvPr>
            <p:ph type="sldNum" sz="quarter" idx="12"/>
          </p:nvPr>
        </p:nvSpPr>
        <p:spPr/>
        <p:txBody>
          <a:bodyPr/>
          <a:lstStyle/>
          <a:p>
            <a:fld id="{43924A79-4F95-4EEB-96C2-E0C3EF87A2D6}" type="slidenum">
              <a:rPr lang="en-US" smtClean="0"/>
              <a:t>‹#›</a:t>
            </a:fld>
            <a:endParaRPr lang="en-US"/>
          </a:p>
        </p:txBody>
      </p:sp>
    </p:spTree>
    <p:extLst>
      <p:ext uri="{BB962C8B-B14F-4D97-AF65-F5344CB8AC3E}">
        <p14:creationId xmlns:p14="http://schemas.microsoft.com/office/powerpoint/2010/main" val="2111868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E68946-65FA-4C7D-AFD5-357EFF1106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1DCE164-3A91-4261-B88B-6A8AFFEC97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222CD1-1F69-4539-9B6F-D12A50A536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B92399-AC18-4904-883F-C797BD2A1655}" type="datetimeFigureOut">
              <a:rPr lang="en-US" smtClean="0"/>
              <a:t>6/20/2024</a:t>
            </a:fld>
            <a:endParaRPr lang="en-US"/>
          </a:p>
        </p:txBody>
      </p:sp>
      <p:sp>
        <p:nvSpPr>
          <p:cNvPr id="5" name="Footer Placeholder 4">
            <a:extLst>
              <a:ext uri="{FF2B5EF4-FFF2-40B4-BE49-F238E27FC236}">
                <a16:creationId xmlns:a16="http://schemas.microsoft.com/office/drawing/2014/main" id="{9DAA04C1-AA22-4845-9BC6-3949991181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C72E2CB-5FD2-4B08-8876-A0D53018F7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924A79-4F95-4EEB-96C2-E0C3EF87A2D6}" type="slidenum">
              <a:rPr lang="en-US" smtClean="0"/>
              <a:t>‹#›</a:t>
            </a:fld>
            <a:endParaRPr lang="en-US"/>
          </a:p>
        </p:txBody>
      </p:sp>
    </p:spTree>
    <p:extLst>
      <p:ext uri="{BB962C8B-B14F-4D97-AF65-F5344CB8AC3E}">
        <p14:creationId xmlns:p14="http://schemas.microsoft.com/office/powerpoint/2010/main" val="1293228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29914D1-9E45-418B-B9FB-CC484D68C4FF}"/>
              </a:ext>
            </a:extLst>
          </p:cNvPr>
          <p:cNvSpPr>
            <a:spLocks noGrp="1"/>
          </p:cNvSpPr>
          <p:nvPr>
            <p:ph type="subTitle" idx="1"/>
          </p:nvPr>
        </p:nvSpPr>
        <p:spPr>
          <a:xfrm>
            <a:off x="1524000" y="4627985"/>
            <a:ext cx="9144000" cy="2062064"/>
          </a:xfrm>
        </p:spPr>
        <p:txBody>
          <a:bodyPr>
            <a:normAutofit/>
          </a:bodyPr>
          <a:lstStyle/>
          <a:p>
            <a:r>
              <a:rPr lang="en-US" dirty="0"/>
              <a:t>                                               </a:t>
            </a:r>
          </a:p>
          <a:p>
            <a:endParaRPr lang="en-US" dirty="0"/>
          </a:p>
          <a:p>
            <a:endParaRPr lang="en-US" dirty="0"/>
          </a:p>
          <a:p>
            <a:r>
              <a:rPr lang="en-US" dirty="0"/>
              <a:t>                                                                                                     - Rakshit Kumar</a:t>
            </a:r>
          </a:p>
        </p:txBody>
      </p:sp>
    </p:spTree>
    <p:extLst>
      <p:ext uri="{BB962C8B-B14F-4D97-AF65-F5344CB8AC3E}">
        <p14:creationId xmlns:p14="http://schemas.microsoft.com/office/powerpoint/2010/main" val="28253516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A2AA44-5D96-41BE-B0BD-20FF066EBAAE}"/>
              </a:ext>
            </a:extLst>
          </p:cNvPr>
          <p:cNvSpPr>
            <a:spLocks noGrp="1"/>
          </p:cNvSpPr>
          <p:nvPr>
            <p:ph idx="1"/>
          </p:nvPr>
        </p:nvSpPr>
        <p:spPr>
          <a:xfrm>
            <a:off x="838200" y="419878"/>
            <a:ext cx="10515600" cy="5757085"/>
          </a:xfrm>
        </p:spPr>
        <p:txBody>
          <a:bodyPr/>
          <a:lstStyle/>
          <a:p>
            <a:r>
              <a:rPr lang="en-US" dirty="0"/>
              <a:t>For the categorical count which shows fraud and not fraud along with the classification report along with averages</a:t>
            </a:r>
          </a:p>
        </p:txBody>
      </p:sp>
      <p:pic>
        <p:nvPicPr>
          <p:cNvPr id="9" name="Picture 8" descr="A screenshot of a computer&#10;&#10;Description automatically generated">
            <a:extLst>
              <a:ext uri="{FF2B5EF4-FFF2-40B4-BE49-F238E27FC236}">
                <a16:creationId xmlns:a16="http://schemas.microsoft.com/office/drawing/2014/main" id="{DA061B8C-E4C4-4C3E-9000-F0F5739D5113}"/>
              </a:ext>
            </a:extLst>
          </p:cNvPr>
          <p:cNvPicPr>
            <a:picLocks noChangeAspect="1"/>
          </p:cNvPicPr>
          <p:nvPr/>
        </p:nvPicPr>
        <p:blipFill rotWithShape="1">
          <a:blip r:embed="rId2">
            <a:extLst>
              <a:ext uri="{28A0092B-C50C-407E-A947-70E740481C1C}">
                <a14:useLocalDpi xmlns:a14="http://schemas.microsoft.com/office/drawing/2010/main" val="0"/>
              </a:ext>
            </a:extLst>
          </a:blip>
          <a:srcRect b="7666"/>
          <a:stretch/>
        </p:blipFill>
        <p:spPr>
          <a:xfrm>
            <a:off x="838200" y="1380931"/>
            <a:ext cx="10591800" cy="5057192"/>
          </a:xfrm>
          <a:prstGeom prst="rect">
            <a:avLst/>
          </a:prstGeom>
        </p:spPr>
      </p:pic>
    </p:spTree>
    <p:extLst>
      <p:ext uri="{BB962C8B-B14F-4D97-AF65-F5344CB8AC3E}">
        <p14:creationId xmlns:p14="http://schemas.microsoft.com/office/powerpoint/2010/main" val="35284541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0A7BC2-289D-4009-A90F-C639DBEE4CEC}"/>
              </a:ext>
            </a:extLst>
          </p:cNvPr>
          <p:cNvSpPr>
            <a:spLocks noGrp="1"/>
          </p:cNvSpPr>
          <p:nvPr>
            <p:ph idx="1"/>
          </p:nvPr>
        </p:nvSpPr>
        <p:spPr>
          <a:xfrm>
            <a:off x="838200" y="223934"/>
            <a:ext cx="10515600" cy="6447453"/>
          </a:xfrm>
        </p:spPr>
        <p:txBody>
          <a:bodyPr/>
          <a:lstStyle/>
          <a:p>
            <a:r>
              <a:rPr lang="en-US" dirty="0"/>
              <a:t>We’ll plot the ROC curve </a:t>
            </a:r>
          </a:p>
        </p:txBody>
      </p:sp>
      <p:pic>
        <p:nvPicPr>
          <p:cNvPr id="5" name="Picture 4" descr="A screenshot of a computer&#10;&#10;Description automatically generated">
            <a:extLst>
              <a:ext uri="{FF2B5EF4-FFF2-40B4-BE49-F238E27FC236}">
                <a16:creationId xmlns:a16="http://schemas.microsoft.com/office/drawing/2014/main" id="{1EDBBD6C-279F-44F2-B06B-067EDF190892}"/>
              </a:ext>
            </a:extLst>
          </p:cNvPr>
          <p:cNvPicPr>
            <a:picLocks noChangeAspect="1"/>
          </p:cNvPicPr>
          <p:nvPr/>
        </p:nvPicPr>
        <p:blipFill rotWithShape="1">
          <a:blip r:embed="rId2">
            <a:extLst>
              <a:ext uri="{28A0092B-C50C-407E-A947-70E740481C1C}">
                <a14:useLocalDpi xmlns:a14="http://schemas.microsoft.com/office/drawing/2010/main" val="0"/>
              </a:ext>
            </a:extLst>
          </a:blip>
          <a:srcRect b="7632"/>
          <a:stretch/>
        </p:blipFill>
        <p:spPr>
          <a:xfrm>
            <a:off x="838200" y="867747"/>
            <a:ext cx="10515600" cy="5533054"/>
          </a:xfrm>
          <a:prstGeom prst="rect">
            <a:avLst/>
          </a:prstGeom>
        </p:spPr>
      </p:pic>
    </p:spTree>
    <p:extLst>
      <p:ext uri="{BB962C8B-B14F-4D97-AF65-F5344CB8AC3E}">
        <p14:creationId xmlns:p14="http://schemas.microsoft.com/office/powerpoint/2010/main" val="16492265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42A7D3-DDDE-4254-BBAC-3578CC971E92}"/>
              </a:ext>
            </a:extLst>
          </p:cNvPr>
          <p:cNvSpPr>
            <a:spLocks noGrp="1"/>
          </p:cNvSpPr>
          <p:nvPr>
            <p:ph idx="1"/>
          </p:nvPr>
        </p:nvSpPr>
        <p:spPr>
          <a:xfrm>
            <a:off x="838200" y="223935"/>
            <a:ext cx="10515600" cy="5953028"/>
          </a:xfrm>
        </p:spPr>
        <p:txBody>
          <a:bodyPr/>
          <a:lstStyle/>
          <a:p>
            <a:r>
              <a:rPr lang="en-US" dirty="0"/>
              <a:t>The AUC</a:t>
            </a:r>
          </a:p>
        </p:txBody>
      </p:sp>
      <p:pic>
        <p:nvPicPr>
          <p:cNvPr id="5" name="Picture 4" descr="A screenshot of a computer&#10;&#10;Description automatically generated">
            <a:extLst>
              <a:ext uri="{FF2B5EF4-FFF2-40B4-BE49-F238E27FC236}">
                <a16:creationId xmlns:a16="http://schemas.microsoft.com/office/drawing/2014/main" id="{C6441B5A-668C-40CC-A15F-1B4BE767A492}"/>
              </a:ext>
            </a:extLst>
          </p:cNvPr>
          <p:cNvPicPr>
            <a:picLocks noChangeAspect="1"/>
          </p:cNvPicPr>
          <p:nvPr/>
        </p:nvPicPr>
        <p:blipFill rotWithShape="1">
          <a:blip r:embed="rId2">
            <a:extLst>
              <a:ext uri="{28A0092B-C50C-407E-A947-70E740481C1C}">
                <a14:useLocalDpi xmlns:a14="http://schemas.microsoft.com/office/drawing/2010/main" val="0"/>
              </a:ext>
            </a:extLst>
          </a:blip>
          <a:srcRect b="5418"/>
          <a:stretch/>
        </p:blipFill>
        <p:spPr>
          <a:xfrm>
            <a:off x="838200" y="830424"/>
            <a:ext cx="10515600" cy="5701005"/>
          </a:xfrm>
          <a:prstGeom prst="rect">
            <a:avLst/>
          </a:prstGeom>
        </p:spPr>
      </p:pic>
    </p:spTree>
    <p:extLst>
      <p:ext uri="{BB962C8B-B14F-4D97-AF65-F5344CB8AC3E}">
        <p14:creationId xmlns:p14="http://schemas.microsoft.com/office/powerpoint/2010/main" val="3659587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80DA97-2A02-42A6-AD71-E8C0209969DF}"/>
              </a:ext>
            </a:extLst>
          </p:cNvPr>
          <p:cNvSpPr>
            <a:spLocks noGrp="1"/>
          </p:cNvSpPr>
          <p:nvPr>
            <p:ph idx="1"/>
          </p:nvPr>
        </p:nvSpPr>
        <p:spPr>
          <a:xfrm>
            <a:off x="838200" y="242596"/>
            <a:ext cx="10515600" cy="6456784"/>
          </a:xfrm>
        </p:spPr>
        <p:txBody>
          <a:bodyPr>
            <a:normAutofit fontScale="92500" lnSpcReduction="10000"/>
          </a:bodyPr>
          <a:lstStyle/>
          <a:p>
            <a:pPr marL="0" indent="0">
              <a:buNone/>
            </a:pPr>
            <a:r>
              <a:rPr lang="en-US" b="1" dirty="0"/>
              <a:t>   ROC (Receiver Operating Characteristic) Curve:</a:t>
            </a:r>
          </a:p>
          <a:p>
            <a:pPr>
              <a:buFont typeface="Arial" panose="020B0604020202020204" pitchFamily="34" charset="0"/>
              <a:buChar char="•"/>
            </a:pPr>
            <a:r>
              <a:rPr lang="en-US" dirty="0"/>
              <a:t>The ROC curve is a graphical representation that shows the performance of a binary classification model at various threshold settings.</a:t>
            </a:r>
          </a:p>
          <a:p>
            <a:pPr>
              <a:buFont typeface="Arial" panose="020B0604020202020204" pitchFamily="34" charset="0"/>
              <a:buChar char="•"/>
            </a:pPr>
            <a:r>
              <a:rPr lang="en-US" dirty="0"/>
              <a:t>It plots the True Positive Rate (TPR, also known as Recall or Sensitivity) against the False Positive Rate (FPR) at different classification thresholds.</a:t>
            </a:r>
          </a:p>
          <a:p>
            <a:pPr>
              <a:buFont typeface="Arial" panose="020B0604020202020204" pitchFamily="34" charset="0"/>
              <a:buChar char="•"/>
            </a:pPr>
            <a:r>
              <a:rPr lang="en-US" dirty="0"/>
              <a:t>The ROC curve helps to understand how well the model can distinguish between the two classes (positive and negative).</a:t>
            </a:r>
          </a:p>
          <a:p>
            <a:pPr marL="0" indent="0">
              <a:buNone/>
            </a:pPr>
            <a:r>
              <a:rPr lang="en-US" b="1" dirty="0"/>
              <a:t>   AUC (Area Under the Curve):</a:t>
            </a:r>
          </a:p>
          <a:p>
            <a:pPr>
              <a:buFont typeface="Arial" panose="020B0604020202020204" pitchFamily="34" charset="0"/>
              <a:buChar char="•"/>
            </a:pPr>
            <a:r>
              <a:rPr lang="en-US" dirty="0"/>
              <a:t>The AUC is a single scalar value that summarizes the overall performance of a classification model.</a:t>
            </a:r>
          </a:p>
          <a:p>
            <a:pPr>
              <a:buFont typeface="Arial" panose="020B0604020202020204" pitchFamily="34" charset="0"/>
              <a:buChar char="•"/>
            </a:pPr>
            <a:r>
              <a:rPr lang="en-US" dirty="0"/>
              <a:t>It represents the area under the ROC curve.</a:t>
            </a:r>
          </a:p>
          <a:p>
            <a:pPr>
              <a:buFont typeface="Arial" panose="020B0604020202020204" pitchFamily="34" charset="0"/>
              <a:buChar char="•"/>
            </a:pPr>
            <a:r>
              <a:rPr lang="en-US" dirty="0"/>
              <a:t>AUC provides an aggregate measure of performance across all possible classification thresholds.</a:t>
            </a:r>
          </a:p>
          <a:p>
            <a:pPr>
              <a:buFont typeface="Arial" panose="020B0604020202020204" pitchFamily="34" charset="0"/>
              <a:buChar char="•"/>
            </a:pPr>
            <a:r>
              <a:rPr lang="en-US" dirty="0"/>
              <a:t>An AUC value ranges from 0 to 1, where 1 indicates a perfect model, 0.5 indicates a model with no discriminative power (equivalent to random guessing), and 0 indicates a perfectly wrong model.</a:t>
            </a:r>
          </a:p>
          <a:p>
            <a:endParaRPr lang="en-US" dirty="0"/>
          </a:p>
        </p:txBody>
      </p:sp>
    </p:spTree>
    <p:extLst>
      <p:ext uri="{BB962C8B-B14F-4D97-AF65-F5344CB8AC3E}">
        <p14:creationId xmlns:p14="http://schemas.microsoft.com/office/powerpoint/2010/main" val="844260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3C769F-2584-460F-9126-C89F1BB035F7}"/>
              </a:ext>
            </a:extLst>
          </p:cNvPr>
          <p:cNvSpPr>
            <a:spLocks noGrp="1"/>
          </p:cNvSpPr>
          <p:nvPr>
            <p:ph idx="1"/>
          </p:nvPr>
        </p:nvSpPr>
        <p:spPr>
          <a:xfrm>
            <a:off x="838200" y="205272"/>
            <a:ext cx="10515600" cy="6382139"/>
          </a:xfrm>
        </p:spPr>
        <p:txBody>
          <a:bodyPr/>
          <a:lstStyle/>
          <a:p>
            <a:r>
              <a:rPr lang="en-US" dirty="0"/>
              <a:t>The 2-class Precision Recall Curve with the average precision</a:t>
            </a:r>
          </a:p>
        </p:txBody>
      </p:sp>
      <p:pic>
        <p:nvPicPr>
          <p:cNvPr id="5" name="Picture 4" descr="A screenshot of a computer&#10;&#10;Description automatically generated">
            <a:extLst>
              <a:ext uri="{FF2B5EF4-FFF2-40B4-BE49-F238E27FC236}">
                <a16:creationId xmlns:a16="http://schemas.microsoft.com/office/drawing/2014/main" id="{DB5960BD-2DE7-47C9-BA11-FF64EDFADC9E}"/>
              </a:ext>
            </a:extLst>
          </p:cNvPr>
          <p:cNvPicPr>
            <a:picLocks noChangeAspect="1"/>
          </p:cNvPicPr>
          <p:nvPr/>
        </p:nvPicPr>
        <p:blipFill rotWithShape="1">
          <a:blip r:embed="rId2">
            <a:extLst>
              <a:ext uri="{28A0092B-C50C-407E-A947-70E740481C1C}">
                <a14:useLocalDpi xmlns:a14="http://schemas.microsoft.com/office/drawing/2010/main" val="0"/>
              </a:ext>
            </a:extLst>
          </a:blip>
          <a:srcRect b="4596"/>
          <a:stretch/>
        </p:blipFill>
        <p:spPr>
          <a:xfrm>
            <a:off x="838200" y="970384"/>
            <a:ext cx="10515600" cy="5617027"/>
          </a:xfrm>
          <a:prstGeom prst="rect">
            <a:avLst/>
          </a:prstGeom>
        </p:spPr>
      </p:pic>
    </p:spTree>
    <p:extLst>
      <p:ext uri="{BB962C8B-B14F-4D97-AF65-F5344CB8AC3E}">
        <p14:creationId xmlns:p14="http://schemas.microsoft.com/office/powerpoint/2010/main" val="28069616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52FD86-8ADE-47D9-9F51-0A764D2497B6}"/>
              </a:ext>
            </a:extLst>
          </p:cNvPr>
          <p:cNvSpPr>
            <a:spLocks noGrp="1"/>
          </p:cNvSpPr>
          <p:nvPr>
            <p:ph idx="1"/>
          </p:nvPr>
        </p:nvSpPr>
        <p:spPr>
          <a:xfrm>
            <a:off x="838200" y="205273"/>
            <a:ext cx="10515600" cy="5971690"/>
          </a:xfrm>
        </p:spPr>
        <p:txBody>
          <a:bodyPr/>
          <a:lstStyle/>
          <a:p>
            <a:r>
              <a:rPr lang="en-US" dirty="0"/>
              <a:t>The Confusion Matrix</a:t>
            </a:r>
          </a:p>
        </p:txBody>
      </p:sp>
      <p:pic>
        <p:nvPicPr>
          <p:cNvPr id="5" name="Picture 4" descr="A screenshot of a computer&#10;&#10;Description automatically generated">
            <a:extLst>
              <a:ext uri="{FF2B5EF4-FFF2-40B4-BE49-F238E27FC236}">
                <a16:creationId xmlns:a16="http://schemas.microsoft.com/office/drawing/2014/main" id="{D4E20D40-D287-44DC-9AF5-1DF1DBE34E5E}"/>
              </a:ext>
            </a:extLst>
          </p:cNvPr>
          <p:cNvPicPr>
            <a:picLocks noChangeAspect="1"/>
          </p:cNvPicPr>
          <p:nvPr/>
        </p:nvPicPr>
        <p:blipFill rotWithShape="1">
          <a:blip r:embed="rId2">
            <a:extLst>
              <a:ext uri="{28A0092B-C50C-407E-A947-70E740481C1C}">
                <a14:useLocalDpi xmlns:a14="http://schemas.microsoft.com/office/drawing/2010/main" val="0"/>
              </a:ext>
            </a:extLst>
          </a:blip>
          <a:srcRect b="4740"/>
          <a:stretch/>
        </p:blipFill>
        <p:spPr>
          <a:xfrm>
            <a:off x="838200" y="951722"/>
            <a:ext cx="10515600" cy="5626360"/>
          </a:xfrm>
          <a:prstGeom prst="rect">
            <a:avLst/>
          </a:prstGeom>
        </p:spPr>
      </p:pic>
    </p:spTree>
    <p:extLst>
      <p:ext uri="{BB962C8B-B14F-4D97-AF65-F5344CB8AC3E}">
        <p14:creationId xmlns:p14="http://schemas.microsoft.com/office/powerpoint/2010/main" val="39892871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F88A21-17A5-43EC-A923-418A2F530D3C}"/>
              </a:ext>
            </a:extLst>
          </p:cNvPr>
          <p:cNvSpPr>
            <a:spLocks noGrp="1"/>
          </p:cNvSpPr>
          <p:nvPr>
            <p:ph idx="1"/>
          </p:nvPr>
        </p:nvSpPr>
        <p:spPr>
          <a:xfrm>
            <a:off x="838200" y="251927"/>
            <a:ext cx="10515600" cy="6251510"/>
          </a:xfrm>
        </p:spPr>
        <p:txBody>
          <a:bodyPr/>
          <a:lstStyle/>
          <a:p>
            <a:r>
              <a:rPr lang="en-US" dirty="0"/>
              <a:t>Now the Feature Importance Graph</a:t>
            </a:r>
          </a:p>
        </p:txBody>
      </p:sp>
      <p:pic>
        <p:nvPicPr>
          <p:cNvPr id="5" name="Picture 4" descr="A screenshot of a computer&#10;&#10;Description automatically generated">
            <a:extLst>
              <a:ext uri="{FF2B5EF4-FFF2-40B4-BE49-F238E27FC236}">
                <a16:creationId xmlns:a16="http://schemas.microsoft.com/office/drawing/2014/main" id="{7EA818DA-84BB-4537-8788-BE6E60154106}"/>
              </a:ext>
            </a:extLst>
          </p:cNvPr>
          <p:cNvPicPr>
            <a:picLocks noChangeAspect="1"/>
          </p:cNvPicPr>
          <p:nvPr/>
        </p:nvPicPr>
        <p:blipFill rotWithShape="1">
          <a:blip r:embed="rId2">
            <a:extLst>
              <a:ext uri="{28A0092B-C50C-407E-A947-70E740481C1C}">
                <a14:useLocalDpi xmlns:a14="http://schemas.microsoft.com/office/drawing/2010/main" val="0"/>
              </a:ext>
            </a:extLst>
          </a:blip>
          <a:srcRect b="4538"/>
          <a:stretch/>
        </p:blipFill>
        <p:spPr>
          <a:xfrm>
            <a:off x="838200" y="923731"/>
            <a:ext cx="10515600" cy="5495730"/>
          </a:xfrm>
          <a:prstGeom prst="rect">
            <a:avLst/>
          </a:prstGeom>
        </p:spPr>
      </p:pic>
    </p:spTree>
    <p:extLst>
      <p:ext uri="{BB962C8B-B14F-4D97-AF65-F5344CB8AC3E}">
        <p14:creationId xmlns:p14="http://schemas.microsoft.com/office/powerpoint/2010/main" val="26919794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1EC9A4-2FD8-4941-ADC1-FC481EDD7CB0}"/>
              </a:ext>
            </a:extLst>
          </p:cNvPr>
          <p:cNvSpPr>
            <a:spLocks noGrp="1"/>
          </p:cNvSpPr>
          <p:nvPr>
            <p:ph idx="1"/>
          </p:nvPr>
        </p:nvSpPr>
        <p:spPr>
          <a:xfrm>
            <a:off x="838200" y="261257"/>
            <a:ext cx="10515600" cy="6344816"/>
          </a:xfrm>
        </p:spPr>
        <p:txBody>
          <a:bodyPr/>
          <a:lstStyle/>
          <a:p>
            <a:r>
              <a:rPr lang="en-US" dirty="0"/>
              <a:t>The Calibration Curve</a:t>
            </a:r>
          </a:p>
        </p:txBody>
      </p:sp>
      <p:pic>
        <p:nvPicPr>
          <p:cNvPr id="5" name="Picture 4" descr="A screenshot of a computer&#10;&#10;Description automatically generated">
            <a:extLst>
              <a:ext uri="{FF2B5EF4-FFF2-40B4-BE49-F238E27FC236}">
                <a16:creationId xmlns:a16="http://schemas.microsoft.com/office/drawing/2014/main" id="{196CD3A7-4B91-4677-8753-AFC9AD4E0DD3}"/>
              </a:ext>
            </a:extLst>
          </p:cNvPr>
          <p:cNvPicPr>
            <a:picLocks noChangeAspect="1"/>
          </p:cNvPicPr>
          <p:nvPr/>
        </p:nvPicPr>
        <p:blipFill rotWithShape="1">
          <a:blip r:embed="rId2">
            <a:extLst>
              <a:ext uri="{28A0092B-C50C-407E-A947-70E740481C1C}">
                <a14:useLocalDpi xmlns:a14="http://schemas.microsoft.com/office/drawing/2010/main" val="0"/>
              </a:ext>
            </a:extLst>
          </a:blip>
          <a:srcRect b="4615"/>
          <a:stretch/>
        </p:blipFill>
        <p:spPr>
          <a:xfrm>
            <a:off x="838200" y="783771"/>
            <a:ext cx="10515600" cy="5206482"/>
          </a:xfrm>
          <a:prstGeom prst="rect">
            <a:avLst/>
          </a:prstGeom>
        </p:spPr>
      </p:pic>
    </p:spTree>
    <p:extLst>
      <p:ext uri="{BB962C8B-B14F-4D97-AF65-F5344CB8AC3E}">
        <p14:creationId xmlns:p14="http://schemas.microsoft.com/office/powerpoint/2010/main" val="34822490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C0E3E2-DB29-46EB-8DD7-2BA2D8ED5000}"/>
              </a:ext>
            </a:extLst>
          </p:cNvPr>
          <p:cNvSpPr>
            <a:spLocks noGrp="1"/>
          </p:cNvSpPr>
          <p:nvPr>
            <p:ph idx="1"/>
          </p:nvPr>
        </p:nvSpPr>
        <p:spPr>
          <a:xfrm>
            <a:off x="838200" y="214604"/>
            <a:ext cx="10515600" cy="6335486"/>
          </a:xfrm>
        </p:spPr>
        <p:txBody>
          <a:bodyPr/>
          <a:lstStyle/>
          <a:p>
            <a:r>
              <a:rPr lang="en-US" dirty="0"/>
              <a:t>Boxplot </a:t>
            </a:r>
          </a:p>
        </p:txBody>
      </p:sp>
      <p:pic>
        <p:nvPicPr>
          <p:cNvPr id="5" name="Picture 4" descr="A screenshot of a computer&#10;&#10;Description automatically generated">
            <a:extLst>
              <a:ext uri="{FF2B5EF4-FFF2-40B4-BE49-F238E27FC236}">
                <a16:creationId xmlns:a16="http://schemas.microsoft.com/office/drawing/2014/main" id="{A08C701A-37B1-4886-87A9-D3FB97AD9DC0}"/>
              </a:ext>
            </a:extLst>
          </p:cNvPr>
          <p:cNvPicPr>
            <a:picLocks noChangeAspect="1"/>
          </p:cNvPicPr>
          <p:nvPr/>
        </p:nvPicPr>
        <p:blipFill rotWithShape="1">
          <a:blip r:embed="rId2">
            <a:extLst>
              <a:ext uri="{28A0092B-C50C-407E-A947-70E740481C1C}">
                <a14:useLocalDpi xmlns:a14="http://schemas.microsoft.com/office/drawing/2010/main" val="0"/>
              </a:ext>
            </a:extLst>
          </a:blip>
          <a:srcRect b="4368"/>
          <a:stretch/>
        </p:blipFill>
        <p:spPr>
          <a:xfrm>
            <a:off x="838200" y="877078"/>
            <a:ext cx="10515600" cy="5719665"/>
          </a:xfrm>
          <a:prstGeom prst="rect">
            <a:avLst/>
          </a:prstGeom>
        </p:spPr>
      </p:pic>
    </p:spTree>
    <p:extLst>
      <p:ext uri="{BB962C8B-B14F-4D97-AF65-F5344CB8AC3E}">
        <p14:creationId xmlns:p14="http://schemas.microsoft.com/office/powerpoint/2010/main" val="25033198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BFBD8C-700E-4CC1-993F-2E2189B87FED}"/>
              </a:ext>
            </a:extLst>
          </p:cNvPr>
          <p:cNvSpPr>
            <a:spLocks noGrp="1"/>
          </p:cNvSpPr>
          <p:nvPr>
            <p:ph idx="1"/>
          </p:nvPr>
        </p:nvSpPr>
        <p:spPr>
          <a:xfrm>
            <a:off x="838200" y="345233"/>
            <a:ext cx="10515600" cy="5831730"/>
          </a:xfrm>
        </p:spPr>
        <p:txBody>
          <a:bodyPr/>
          <a:lstStyle/>
          <a:p>
            <a:r>
              <a:rPr lang="en-US" dirty="0"/>
              <a:t>Distribution of Categorical Data</a:t>
            </a:r>
          </a:p>
        </p:txBody>
      </p:sp>
      <p:pic>
        <p:nvPicPr>
          <p:cNvPr id="5" name="Picture 4" descr="A screenshot of a computer&#10;&#10;Description automatically generated">
            <a:extLst>
              <a:ext uri="{FF2B5EF4-FFF2-40B4-BE49-F238E27FC236}">
                <a16:creationId xmlns:a16="http://schemas.microsoft.com/office/drawing/2014/main" id="{64DC0BA6-4ECF-4AC6-B629-4DB520C3EA6D}"/>
              </a:ext>
            </a:extLst>
          </p:cNvPr>
          <p:cNvPicPr>
            <a:picLocks noChangeAspect="1"/>
          </p:cNvPicPr>
          <p:nvPr/>
        </p:nvPicPr>
        <p:blipFill rotWithShape="1">
          <a:blip r:embed="rId2">
            <a:extLst>
              <a:ext uri="{28A0092B-C50C-407E-A947-70E740481C1C}">
                <a14:useLocalDpi xmlns:a14="http://schemas.microsoft.com/office/drawing/2010/main" val="0"/>
              </a:ext>
            </a:extLst>
          </a:blip>
          <a:srcRect b="3605"/>
          <a:stretch/>
        </p:blipFill>
        <p:spPr>
          <a:xfrm>
            <a:off x="838200" y="774440"/>
            <a:ext cx="10515600" cy="5738327"/>
          </a:xfrm>
          <a:prstGeom prst="rect">
            <a:avLst/>
          </a:prstGeom>
        </p:spPr>
      </p:pic>
    </p:spTree>
    <p:extLst>
      <p:ext uri="{BB962C8B-B14F-4D97-AF65-F5344CB8AC3E}">
        <p14:creationId xmlns:p14="http://schemas.microsoft.com/office/powerpoint/2010/main" val="1154491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8DFC0-A765-4748-9130-D59B31C3F6C9}"/>
              </a:ext>
            </a:extLst>
          </p:cNvPr>
          <p:cNvSpPr>
            <a:spLocks noGrp="1"/>
          </p:cNvSpPr>
          <p:nvPr>
            <p:ph type="title"/>
          </p:nvPr>
        </p:nvSpPr>
        <p:spPr/>
        <p:txBody>
          <a:bodyPr/>
          <a:lstStyle/>
          <a:p>
            <a:pPr algn="just"/>
            <a:r>
              <a:rPr lang="en-US" dirty="0"/>
              <a:t>Introduction: </a:t>
            </a:r>
          </a:p>
        </p:txBody>
      </p:sp>
      <p:sp>
        <p:nvSpPr>
          <p:cNvPr id="3" name="Content Placeholder 2">
            <a:extLst>
              <a:ext uri="{FF2B5EF4-FFF2-40B4-BE49-F238E27FC236}">
                <a16:creationId xmlns:a16="http://schemas.microsoft.com/office/drawing/2014/main" id="{B4C90AD3-823E-4F50-8F7C-728A35AEBDF3}"/>
              </a:ext>
            </a:extLst>
          </p:cNvPr>
          <p:cNvSpPr>
            <a:spLocks noGrp="1"/>
          </p:cNvSpPr>
          <p:nvPr>
            <p:ph idx="1"/>
          </p:nvPr>
        </p:nvSpPr>
        <p:spPr/>
        <p:txBody>
          <a:bodyPr/>
          <a:lstStyle/>
          <a:p>
            <a:r>
              <a:rPr lang="en-US" dirty="0"/>
              <a:t>What is </a:t>
            </a:r>
            <a:r>
              <a:rPr lang="en-US" dirty="0" err="1"/>
              <a:t>Fastag</a:t>
            </a:r>
            <a:r>
              <a:rPr lang="en-US" dirty="0"/>
              <a:t>?</a:t>
            </a:r>
          </a:p>
          <a:p>
            <a:pPr algn="l"/>
            <a:r>
              <a:rPr lang="en-US" b="0" i="0" dirty="0">
                <a:effectLst/>
                <a:latin typeface="Gilroy"/>
              </a:rPr>
              <a:t>Operated by the National Highway Authority of India, </a:t>
            </a:r>
            <a:r>
              <a:rPr lang="en-US" b="0" i="0" dirty="0" err="1">
                <a:effectLst/>
                <a:latin typeface="Gilroy"/>
              </a:rPr>
              <a:t>FASTag</a:t>
            </a:r>
            <a:r>
              <a:rPr lang="en-US" b="0" i="0" dirty="0">
                <a:effectLst/>
                <a:latin typeface="Gilroy"/>
              </a:rPr>
              <a:t> is an electronic system used for the collection of tolls on national and state highways.</a:t>
            </a:r>
          </a:p>
          <a:p>
            <a:pPr algn="l"/>
            <a:r>
              <a:rPr lang="en-US" b="0" i="0" dirty="0">
                <a:effectLst/>
                <a:latin typeface="Gilroy"/>
              </a:rPr>
              <a:t>In other words, </a:t>
            </a:r>
            <a:r>
              <a:rPr lang="en-US" b="0" i="0" dirty="0" err="1">
                <a:effectLst/>
                <a:latin typeface="Gilroy"/>
              </a:rPr>
              <a:t>FASTags</a:t>
            </a:r>
            <a:r>
              <a:rPr lang="en-US" b="0" i="0" dirty="0">
                <a:effectLst/>
                <a:latin typeface="Gilroy"/>
              </a:rPr>
              <a:t> are rechargeable RFID passive tags for toll collection that do not have any expiry date, and hence, can be used as long as they are not tampered with and are readable at the toll plazas.</a:t>
            </a:r>
          </a:p>
          <a:p>
            <a:endParaRPr lang="en-US" dirty="0"/>
          </a:p>
        </p:txBody>
      </p:sp>
    </p:spTree>
    <p:extLst>
      <p:ext uri="{BB962C8B-B14F-4D97-AF65-F5344CB8AC3E}">
        <p14:creationId xmlns:p14="http://schemas.microsoft.com/office/powerpoint/2010/main" val="40375344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7E8D61-D9B9-4F1B-96C8-A0299D5A37D1}"/>
              </a:ext>
            </a:extLst>
          </p:cNvPr>
          <p:cNvSpPr>
            <a:spLocks noGrp="1"/>
          </p:cNvSpPr>
          <p:nvPr>
            <p:ph idx="1"/>
          </p:nvPr>
        </p:nvSpPr>
        <p:spPr>
          <a:xfrm>
            <a:off x="838200" y="307910"/>
            <a:ext cx="10515600" cy="6083559"/>
          </a:xfrm>
        </p:spPr>
        <p:txBody>
          <a:bodyPr/>
          <a:lstStyle/>
          <a:p>
            <a:r>
              <a:rPr lang="en-US" dirty="0"/>
              <a:t>Correlation Matrix</a:t>
            </a:r>
          </a:p>
        </p:txBody>
      </p:sp>
      <p:pic>
        <p:nvPicPr>
          <p:cNvPr id="5" name="Picture 4" descr="A screenshot of a computer&#10;&#10;Description automatically generated">
            <a:extLst>
              <a:ext uri="{FF2B5EF4-FFF2-40B4-BE49-F238E27FC236}">
                <a16:creationId xmlns:a16="http://schemas.microsoft.com/office/drawing/2014/main" id="{7BDD754C-3129-4923-8994-DA9A94783B2A}"/>
              </a:ext>
            </a:extLst>
          </p:cNvPr>
          <p:cNvPicPr>
            <a:picLocks noChangeAspect="1"/>
          </p:cNvPicPr>
          <p:nvPr/>
        </p:nvPicPr>
        <p:blipFill rotWithShape="1">
          <a:blip r:embed="rId2">
            <a:extLst>
              <a:ext uri="{28A0092B-C50C-407E-A947-70E740481C1C}">
                <a14:useLocalDpi xmlns:a14="http://schemas.microsoft.com/office/drawing/2010/main" val="0"/>
              </a:ext>
            </a:extLst>
          </a:blip>
          <a:srcRect b="5197"/>
          <a:stretch/>
        </p:blipFill>
        <p:spPr>
          <a:xfrm>
            <a:off x="838200" y="933061"/>
            <a:ext cx="10515600" cy="5617030"/>
          </a:xfrm>
          <a:prstGeom prst="rect">
            <a:avLst/>
          </a:prstGeom>
        </p:spPr>
      </p:pic>
    </p:spTree>
    <p:extLst>
      <p:ext uri="{BB962C8B-B14F-4D97-AF65-F5344CB8AC3E}">
        <p14:creationId xmlns:p14="http://schemas.microsoft.com/office/powerpoint/2010/main" val="20658546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ED4E38-1BDA-4FC0-B9CF-5C138CF69881}"/>
              </a:ext>
            </a:extLst>
          </p:cNvPr>
          <p:cNvSpPr>
            <a:spLocks noGrp="1"/>
          </p:cNvSpPr>
          <p:nvPr>
            <p:ph idx="1"/>
          </p:nvPr>
        </p:nvSpPr>
        <p:spPr>
          <a:xfrm>
            <a:off x="838200" y="261257"/>
            <a:ext cx="10515600" cy="6288833"/>
          </a:xfrm>
        </p:spPr>
        <p:txBody>
          <a:bodyPr/>
          <a:lstStyle/>
          <a:p>
            <a:r>
              <a:rPr lang="en-US" dirty="0"/>
              <a:t>Graph comparison of all features</a:t>
            </a:r>
          </a:p>
        </p:txBody>
      </p:sp>
      <p:pic>
        <p:nvPicPr>
          <p:cNvPr id="5" name="Picture 4" descr="A screenshot of a computer&#10;&#10;Description automatically generated">
            <a:extLst>
              <a:ext uri="{FF2B5EF4-FFF2-40B4-BE49-F238E27FC236}">
                <a16:creationId xmlns:a16="http://schemas.microsoft.com/office/drawing/2014/main" id="{56813FCD-6D3A-43EB-BC1B-54EADCD439F7}"/>
              </a:ext>
            </a:extLst>
          </p:cNvPr>
          <p:cNvPicPr>
            <a:picLocks noChangeAspect="1"/>
          </p:cNvPicPr>
          <p:nvPr/>
        </p:nvPicPr>
        <p:blipFill rotWithShape="1">
          <a:blip r:embed="rId2">
            <a:extLst>
              <a:ext uri="{28A0092B-C50C-407E-A947-70E740481C1C}">
                <a14:useLocalDpi xmlns:a14="http://schemas.microsoft.com/office/drawing/2010/main" val="0"/>
              </a:ext>
            </a:extLst>
          </a:blip>
          <a:srcRect b="4348"/>
          <a:stretch/>
        </p:blipFill>
        <p:spPr>
          <a:xfrm>
            <a:off x="838200" y="849086"/>
            <a:ext cx="10515600" cy="5747657"/>
          </a:xfrm>
          <a:prstGeom prst="rect">
            <a:avLst/>
          </a:prstGeom>
        </p:spPr>
      </p:pic>
    </p:spTree>
    <p:extLst>
      <p:ext uri="{BB962C8B-B14F-4D97-AF65-F5344CB8AC3E}">
        <p14:creationId xmlns:p14="http://schemas.microsoft.com/office/powerpoint/2010/main" val="16156390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2067BF-3044-4471-8D81-C868D3BE6741}"/>
              </a:ext>
            </a:extLst>
          </p:cNvPr>
          <p:cNvSpPr>
            <a:spLocks noGrp="1"/>
          </p:cNvSpPr>
          <p:nvPr>
            <p:ph idx="1"/>
          </p:nvPr>
        </p:nvSpPr>
        <p:spPr>
          <a:xfrm>
            <a:off x="838200" y="205272"/>
            <a:ext cx="10515600" cy="6410131"/>
          </a:xfrm>
        </p:spPr>
        <p:txBody>
          <a:bodyPr/>
          <a:lstStyle/>
          <a:p>
            <a:r>
              <a:rPr lang="en-US" dirty="0"/>
              <a:t>Target Distribution</a:t>
            </a:r>
          </a:p>
        </p:txBody>
      </p:sp>
      <p:pic>
        <p:nvPicPr>
          <p:cNvPr id="5" name="Picture 4" descr="A screenshot of a computer&#10;&#10;Description automatically generated">
            <a:extLst>
              <a:ext uri="{FF2B5EF4-FFF2-40B4-BE49-F238E27FC236}">
                <a16:creationId xmlns:a16="http://schemas.microsoft.com/office/drawing/2014/main" id="{B801D26F-05E3-4730-B19C-F2543969C431}"/>
              </a:ext>
            </a:extLst>
          </p:cNvPr>
          <p:cNvPicPr>
            <a:picLocks noChangeAspect="1"/>
          </p:cNvPicPr>
          <p:nvPr/>
        </p:nvPicPr>
        <p:blipFill rotWithShape="1">
          <a:blip r:embed="rId2">
            <a:extLst>
              <a:ext uri="{28A0092B-C50C-407E-A947-70E740481C1C}">
                <a14:useLocalDpi xmlns:a14="http://schemas.microsoft.com/office/drawing/2010/main" val="0"/>
              </a:ext>
            </a:extLst>
          </a:blip>
          <a:srcRect b="4006"/>
          <a:stretch/>
        </p:blipFill>
        <p:spPr>
          <a:xfrm>
            <a:off x="838200" y="802432"/>
            <a:ext cx="10515600" cy="5812971"/>
          </a:xfrm>
          <a:prstGeom prst="rect">
            <a:avLst/>
          </a:prstGeom>
        </p:spPr>
      </p:pic>
    </p:spTree>
    <p:extLst>
      <p:ext uri="{BB962C8B-B14F-4D97-AF65-F5344CB8AC3E}">
        <p14:creationId xmlns:p14="http://schemas.microsoft.com/office/powerpoint/2010/main" val="2287565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46687E-C03D-42E0-B17A-BEA63E3C42D8}"/>
              </a:ext>
            </a:extLst>
          </p:cNvPr>
          <p:cNvSpPr>
            <a:spLocks noGrp="1"/>
          </p:cNvSpPr>
          <p:nvPr>
            <p:ph idx="1"/>
          </p:nvPr>
        </p:nvSpPr>
        <p:spPr>
          <a:xfrm>
            <a:off x="838200" y="298580"/>
            <a:ext cx="10515600" cy="6288832"/>
          </a:xfrm>
        </p:spPr>
        <p:txBody>
          <a:bodyPr/>
          <a:lstStyle/>
          <a:p>
            <a:r>
              <a:rPr lang="en-US" dirty="0"/>
              <a:t>Feature 1 vs Target</a:t>
            </a:r>
          </a:p>
        </p:txBody>
      </p:sp>
      <p:pic>
        <p:nvPicPr>
          <p:cNvPr id="5" name="Picture 4" descr="A screenshot of a computer&#10;&#10;Description automatically generated">
            <a:extLst>
              <a:ext uri="{FF2B5EF4-FFF2-40B4-BE49-F238E27FC236}">
                <a16:creationId xmlns:a16="http://schemas.microsoft.com/office/drawing/2014/main" id="{B3EBB1A9-C9C4-445B-8F6B-7C7F0132D2E8}"/>
              </a:ext>
            </a:extLst>
          </p:cNvPr>
          <p:cNvPicPr>
            <a:picLocks noChangeAspect="1"/>
          </p:cNvPicPr>
          <p:nvPr/>
        </p:nvPicPr>
        <p:blipFill rotWithShape="1">
          <a:blip r:embed="rId2">
            <a:extLst>
              <a:ext uri="{28A0092B-C50C-407E-A947-70E740481C1C}">
                <a14:useLocalDpi xmlns:a14="http://schemas.microsoft.com/office/drawing/2010/main" val="0"/>
              </a:ext>
            </a:extLst>
          </a:blip>
          <a:srcRect b="4867"/>
          <a:stretch/>
        </p:blipFill>
        <p:spPr>
          <a:xfrm>
            <a:off x="838200" y="830424"/>
            <a:ext cx="10515600" cy="5654352"/>
          </a:xfrm>
          <a:prstGeom prst="rect">
            <a:avLst/>
          </a:prstGeom>
        </p:spPr>
      </p:pic>
    </p:spTree>
    <p:extLst>
      <p:ext uri="{BB962C8B-B14F-4D97-AF65-F5344CB8AC3E}">
        <p14:creationId xmlns:p14="http://schemas.microsoft.com/office/powerpoint/2010/main" val="4654855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BA6C6D-B89F-4157-90FE-343655444F3C}"/>
              </a:ext>
            </a:extLst>
          </p:cNvPr>
          <p:cNvSpPr>
            <a:spLocks noGrp="1"/>
          </p:cNvSpPr>
          <p:nvPr>
            <p:ph idx="1"/>
          </p:nvPr>
        </p:nvSpPr>
        <p:spPr>
          <a:xfrm>
            <a:off x="838200" y="242596"/>
            <a:ext cx="10515600" cy="6298163"/>
          </a:xfrm>
        </p:spPr>
        <p:txBody>
          <a:bodyPr/>
          <a:lstStyle/>
          <a:p>
            <a:r>
              <a:rPr lang="en-US" dirty="0"/>
              <a:t>Feature 2 vs Target</a:t>
            </a:r>
          </a:p>
        </p:txBody>
      </p:sp>
      <p:pic>
        <p:nvPicPr>
          <p:cNvPr id="5" name="Picture 4" descr="A screenshot of a computer&#10;&#10;Description automatically generated">
            <a:extLst>
              <a:ext uri="{FF2B5EF4-FFF2-40B4-BE49-F238E27FC236}">
                <a16:creationId xmlns:a16="http://schemas.microsoft.com/office/drawing/2014/main" id="{090E0876-3442-4B2A-810E-2CF737CF562C}"/>
              </a:ext>
            </a:extLst>
          </p:cNvPr>
          <p:cNvPicPr>
            <a:picLocks noChangeAspect="1"/>
          </p:cNvPicPr>
          <p:nvPr/>
        </p:nvPicPr>
        <p:blipFill rotWithShape="1">
          <a:blip r:embed="rId2">
            <a:extLst>
              <a:ext uri="{28A0092B-C50C-407E-A947-70E740481C1C}">
                <a14:useLocalDpi xmlns:a14="http://schemas.microsoft.com/office/drawing/2010/main" val="0"/>
              </a:ext>
            </a:extLst>
          </a:blip>
          <a:srcRect b="4700"/>
          <a:stretch/>
        </p:blipFill>
        <p:spPr>
          <a:xfrm>
            <a:off x="838200" y="858416"/>
            <a:ext cx="10731759" cy="5486400"/>
          </a:xfrm>
          <a:prstGeom prst="rect">
            <a:avLst/>
          </a:prstGeom>
        </p:spPr>
      </p:pic>
    </p:spTree>
    <p:extLst>
      <p:ext uri="{BB962C8B-B14F-4D97-AF65-F5344CB8AC3E}">
        <p14:creationId xmlns:p14="http://schemas.microsoft.com/office/powerpoint/2010/main" val="22011810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CDF29E2-E683-48CF-8188-6770FC397D5E}"/>
              </a:ext>
            </a:extLst>
          </p:cNvPr>
          <p:cNvSpPr>
            <a:spLocks noGrp="1"/>
          </p:cNvSpPr>
          <p:nvPr>
            <p:ph idx="1"/>
          </p:nvPr>
        </p:nvSpPr>
        <p:spPr>
          <a:xfrm>
            <a:off x="838200" y="233265"/>
            <a:ext cx="10515600" cy="5943698"/>
          </a:xfrm>
        </p:spPr>
        <p:txBody>
          <a:bodyPr/>
          <a:lstStyle/>
          <a:p>
            <a:r>
              <a:rPr lang="en-US" dirty="0"/>
              <a:t>Feature 3 vs Target</a:t>
            </a:r>
          </a:p>
        </p:txBody>
      </p:sp>
      <p:pic>
        <p:nvPicPr>
          <p:cNvPr id="5" name="Picture 4" descr="A screenshot of a computer&#10;&#10;Description automatically generated">
            <a:extLst>
              <a:ext uri="{FF2B5EF4-FFF2-40B4-BE49-F238E27FC236}">
                <a16:creationId xmlns:a16="http://schemas.microsoft.com/office/drawing/2014/main" id="{3EF00857-69F5-4F6F-8AA9-99600C987967}"/>
              </a:ext>
            </a:extLst>
          </p:cNvPr>
          <p:cNvPicPr>
            <a:picLocks noChangeAspect="1"/>
          </p:cNvPicPr>
          <p:nvPr/>
        </p:nvPicPr>
        <p:blipFill rotWithShape="1">
          <a:blip r:embed="rId2">
            <a:extLst>
              <a:ext uri="{28A0092B-C50C-407E-A947-70E740481C1C}">
                <a14:useLocalDpi xmlns:a14="http://schemas.microsoft.com/office/drawing/2010/main" val="0"/>
              </a:ext>
            </a:extLst>
          </a:blip>
          <a:srcRect b="4817"/>
          <a:stretch/>
        </p:blipFill>
        <p:spPr>
          <a:xfrm>
            <a:off x="838201" y="867747"/>
            <a:ext cx="10515600" cy="5346441"/>
          </a:xfrm>
          <a:prstGeom prst="rect">
            <a:avLst/>
          </a:prstGeom>
        </p:spPr>
      </p:pic>
    </p:spTree>
    <p:extLst>
      <p:ext uri="{BB962C8B-B14F-4D97-AF65-F5344CB8AC3E}">
        <p14:creationId xmlns:p14="http://schemas.microsoft.com/office/powerpoint/2010/main" val="7048860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9077D9-A72B-4BD6-A727-0A44B2063C31}"/>
              </a:ext>
            </a:extLst>
          </p:cNvPr>
          <p:cNvSpPr>
            <a:spLocks noGrp="1"/>
          </p:cNvSpPr>
          <p:nvPr>
            <p:ph idx="1"/>
          </p:nvPr>
        </p:nvSpPr>
        <p:spPr>
          <a:xfrm>
            <a:off x="642257" y="429209"/>
            <a:ext cx="10515600" cy="5738424"/>
          </a:xfr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a:t>
            </a:r>
            <a:r>
              <a:rPr lang="en-US" sz="4800" b="1" i="1" u="sng" dirty="0"/>
              <a:t>THANK YOU</a:t>
            </a:r>
          </a:p>
        </p:txBody>
      </p:sp>
    </p:spTree>
    <p:extLst>
      <p:ext uri="{BB962C8B-B14F-4D97-AF65-F5344CB8AC3E}">
        <p14:creationId xmlns:p14="http://schemas.microsoft.com/office/powerpoint/2010/main" val="15291055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5CBB39-CA16-447A-A5C1-BEDA114FA7A2}"/>
              </a:ext>
            </a:extLst>
          </p:cNvPr>
          <p:cNvSpPr>
            <a:spLocks noGrp="1"/>
          </p:cNvSpPr>
          <p:nvPr>
            <p:ph idx="1"/>
          </p:nvPr>
        </p:nvSpPr>
        <p:spPr>
          <a:xfrm>
            <a:off x="838200" y="345233"/>
            <a:ext cx="10515600" cy="6195526"/>
          </a:xfrm>
        </p:spPr>
        <p:txBody>
          <a:bodyPr/>
          <a:lstStyle/>
          <a:p>
            <a:r>
              <a:rPr lang="en-US" dirty="0"/>
              <a:t>How does it work?</a:t>
            </a:r>
          </a:p>
          <a:p>
            <a:pPr algn="l"/>
            <a:r>
              <a:rPr lang="en-US" b="0" i="0" dirty="0">
                <a:effectLst/>
                <a:latin typeface="Gilroy"/>
              </a:rPr>
              <a:t>Simply put, these are prepaid rechargeable tags that do not have an expiry date and can be used to collect tolls as long they are readable and not damaged or tampered with.</a:t>
            </a:r>
          </a:p>
          <a:p>
            <a:pPr algn="l"/>
            <a:r>
              <a:rPr lang="en-US" b="0" i="0" dirty="0">
                <a:effectLst/>
                <a:latin typeface="Gilroy"/>
              </a:rPr>
              <a:t>The Government has instructed vehicle owners to get </a:t>
            </a:r>
            <a:r>
              <a:rPr lang="en-US" b="0" i="0" dirty="0" err="1">
                <a:effectLst/>
                <a:latin typeface="Gilroy"/>
              </a:rPr>
              <a:t>FASTag</a:t>
            </a:r>
            <a:r>
              <a:rPr lang="en-US" b="0" i="0" dirty="0">
                <a:effectLst/>
                <a:latin typeface="Gilroy"/>
              </a:rPr>
              <a:t> enabled in their vehicles compulsorily from 15th February 2021, so the vehicles will no longer be required to queue up at toll gates as the amount can be deducted from the bank or prepaid account of the vehicle owner. This is done by making use of radio frequency identification (RFID) technology that uses the </a:t>
            </a:r>
            <a:r>
              <a:rPr lang="en-US" b="0" i="0" dirty="0" err="1">
                <a:effectLst/>
                <a:latin typeface="Gilroy"/>
              </a:rPr>
              <a:t>FASTag</a:t>
            </a:r>
            <a:r>
              <a:rPr lang="en-US" b="0" i="0" dirty="0">
                <a:effectLst/>
                <a:latin typeface="Gilroy"/>
              </a:rPr>
              <a:t> present on the windscreen of vehicles and toll is collected electronically.</a:t>
            </a:r>
          </a:p>
          <a:p>
            <a:endParaRPr lang="en-US" dirty="0"/>
          </a:p>
        </p:txBody>
      </p:sp>
    </p:spTree>
    <p:extLst>
      <p:ext uri="{BB962C8B-B14F-4D97-AF65-F5344CB8AC3E}">
        <p14:creationId xmlns:p14="http://schemas.microsoft.com/office/powerpoint/2010/main" val="2088359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73A87-E35A-4F40-8786-199A2834E159}"/>
              </a:ext>
            </a:extLst>
          </p:cNvPr>
          <p:cNvSpPr>
            <a:spLocks noGrp="1"/>
          </p:cNvSpPr>
          <p:nvPr>
            <p:ph type="title"/>
          </p:nvPr>
        </p:nvSpPr>
        <p:spPr/>
        <p:txBody>
          <a:bodyPr/>
          <a:lstStyle/>
          <a:p>
            <a:r>
              <a:rPr lang="en-US" dirty="0" err="1"/>
              <a:t>Fastag</a:t>
            </a:r>
            <a:r>
              <a:rPr lang="en-US" dirty="0"/>
              <a:t> Fraud Detection Model</a:t>
            </a:r>
          </a:p>
        </p:txBody>
      </p:sp>
      <p:sp>
        <p:nvSpPr>
          <p:cNvPr id="3" name="Content Placeholder 2">
            <a:extLst>
              <a:ext uri="{FF2B5EF4-FFF2-40B4-BE49-F238E27FC236}">
                <a16:creationId xmlns:a16="http://schemas.microsoft.com/office/drawing/2014/main" id="{4C74386E-4DDD-4B38-84E6-2BD9D5249E54}"/>
              </a:ext>
            </a:extLst>
          </p:cNvPr>
          <p:cNvSpPr>
            <a:spLocks noGrp="1"/>
          </p:cNvSpPr>
          <p:nvPr>
            <p:ph idx="1"/>
          </p:nvPr>
        </p:nvSpPr>
        <p:spPr/>
        <p:txBody>
          <a:bodyPr>
            <a:normAutofit lnSpcReduction="10000"/>
          </a:bodyPr>
          <a:lstStyle/>
          <a:p>
            <a:r>
              <a:rPr lang="en-US" dirty="0"/>
              <a:t>The </a:t>
            </a:r>
            <a:r>
              <a:rPr lang="en-US" dirty="0" err="1"/>
              <a:t>Fastag</a:t>
            </a:r>
            <a:r>
              <a:rPr lang="en-US" dirty="0"/>
              <a:t> Fraud Detection model leverages machine learning techniques to identify fraudulent toll transactions in real-time. </a:t>
            </a:r>
          </a:p>
          <a:p>
            <a:r>
              <a:rPr lang="en-US" dirty="0"/>
              <a:t>By analyzing transaction data, vehicle information, and other relevant features, the model classifies transactions as fraudulent or non-fraudulent.</a:t>
            </a:r>
          </a:p>
          <a:p>
            <a:r>
              <a:rPr lang="en-US" dirty="0"/>
              <a:t>Key processes include data preprocessing, feature selection, model training using algorithms like Random Forest, and performance evaluation through metrics such as accuracy, precision, recall, and AUC-ROC.</a:t>
            </a:r>
          </a:p>
          <a:p>
            <a:r>
              <a:rPr lang="en-US" dirty="0"/>
              <a:t>This model aims to minimize financial losses and enhance the security of digital toll systems by effectively flagging suspicious activities.</a:t>
            </a:r>
          </a:p>
        </p:txBody>
      </p:sp>
    </p:spTree>
    <p:extLst>
      <p:ext uri="{BB962C8B-B14F-4D97-AF65-F5344CB8AC3E}">
        <p14:creationId xmlns:p14="http://schemas.microsoft.com/office/powerpoint/2010/main" val="5148677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1EFDD-941B-483C-8ADF-E82A4F8894D8}"/>
              </a:ext>
            </a:extLst>
          </p:cNvPr>
          <p:cNvSpPr>
            <a:spLocks noGrp="1"/>
          </p:cNvSpPr>
          <p:nvPr>
            <p:ph type="title"/>
          </p:nvPr>
        </p:nvSpPr>
        <p:spPr/>
        <p:txBody>
          <a:bodyPr/>
          <a:lstStyle/>
          <a:p>
            <a:r>
              <a:rPr lang="en-US" dirty="0"/>
              <a:t>Working:</a:t>
            </a:r>
          </a:p>
        </p:txBody>
      </p:sp>
      <p:sp>
        <p:nvSpPr>
          <p:cNvPr id="3" name="Content Placeholder 2">
            <a:extLst>
              <a:ext uri="{FF2B5EF4-FFF2-40B4-BE49-F238E27FC236}">
                <a16:creationId xmlns:a16="http://schemas.microsoft.com/office/drawing/2014/main" id="{6F41A01A-30CD-4C38-BC12-759E4A6C2E68}"/>
              </a:ext>
            </a:extLst>
          </p:cNvPr>
          <p:cNvSpPr>
            <a:spLocks noGrp="1"/>
          </p:cNvSpPr>
          <p:nvPr>
            <p:ph idx="1"/>
          </p:nvPr>
        </p:nvSpPr>
        <p:spPr/>
        <p:txBody>
          <a:bodyPr/>
          <a:lstStyle/>
          <a:p>
            <a:r>
              <a:rPr lang="en-US" dirty="0"/>
              <a:t>Firstly we upload the data using ‘uploaded = </a:t>
            </a:r>
            <a:r>
              <a:rPr lang="en-US" dirty="0" err="1"/>
              <a:t>files.upload</a:t>
            </a:r>
            <a:r>
              <a:rPr lang="en-US" dirty="0"/>
              <a:t>()’</a:t>
            </a:r>
          </a:p>
          <a:p>
            <a:r>
              <a:rPr lang="en-US" dirty="0"/>
              <a:t>After uploading we make the terminal read the data and this is how the output would like:</a:t>
            </a:r>
          </a:p>
        </p:txBody>
      </p:sp>
      <p:pic>
        <p:nvPicPr>
          <p:cNvPr id="7" name="Picture 6" descr="A screenshot of a computer&#10;&#10;Description automatically generated">
            <a:extLst>
              <a:ext uri="{FF2B5EF4-FFF2-40B4-BE49-F238E27FC236}">
                <a16:creationId xmlns:a16="http://schemas.microsoft.com/office/drawing/2014/main" id="{26215C7D-49CC-4AE6-ADBB-03298ADF1846}"/>
              </a:ext>
            </a:extLst>
          </p:cNvPr>
          <p:cNvPicPr>
            <a:picLocks noChangeAspect="1"/>
          </p:cNvPicPr>
          <p:nvPr/>
        </p:nvPicPr>
        <p:blipFill rotWithShape="1">
          <a:blip r:embed="rId2">
            <a:extLst>
              <a:ext uri="{28A0092B-C50C-407E-A947-70E740481C1C}">
                <a14:useLocalDpi xmlns:a14="http://schemas.microsoft.com/office/drawing/2010/main" val="0"/>
              </a:ext>
            </a:extLst>
          </a:blip>
          <a:srcRect b="7307"/>
          <a:stretch/>
        </p:blipFill>
        <p:spPr>
          <a:xfrm>
            <a:off x="1635967" y="3219060"/>
            <a:ext cx="8920065" cy="2957903"/>
          </a:xfrm>
          <a:prstGeom prst="rect">
            <a:avLst/>
          </a:prstGeom>
        </p:spPr>
      </p:pic>
    </p:spTree>
    <p:extLst>
      <p:ext uri="{BB962C8B-B14F-4D97-AF65-F5344CB8AC3E}">
        <p14:creationId xmlns:p14="http://schemas.microsoft.com/office/powerpoint/2010/main" val="228200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E4CE99-B0BA-465C-B86D-78ABAFC34721}"/>
              </a:ext>
            </a:extLst>
          </p:cNvPr>
          <p:cNvSpPr>
            <a:spLocks noGrp="1"/>
          </p:cNvSpPr>
          <p:nvPr>
            <p:ph idx="1"/>
          </p:nvPr>
        </p:nvSpPr>
        <p:spPr>
          <a:xfrm>
            <a:off x="838200" y="242596"/>
            <a:ext cx="10515600" cy="5934367"/>
          </a:xfrm>
        </p:spPr>
        <p:txBody>
          <a:bodyPr/>
          <a:lstStyle/>
          <a:p>
            <a:r>
              <a:rPr lang="en-US" dirty="0"/>
              <a:t>Now we plot the histogram for the data</a:t>
            </a:r>
          </a:p>
        </p:txBody>
      </p:sp>
      <p:pic>
        <p:nvPicPr>
          <p:cNvPr id="5" name="Picture 4" descr="A screenshot of a computer&#10;&#10;Description automatically generated">
            <a:extLst>
              <a:ext uri="{FF2B5EF4-FFF2-40B4-BE49-F238E27FC236}">
                <a16:creationId xmlns:a16="http://schemas.microsoft.com/office/drawing/2014/main" id="{A95217CA-7E41-4A65-9C11-2A7115A5A35A}"/>
              </a:ext>
            </a:extLst>
          </p:cNvPr>
          <p:cNvPicPr>
            <a:picLocks noChangeAspect="1"/>
          </p:cNvPicPr>
          <p:nvPr/>
        </p:nvPicPr>
        <p:blipFill rotWithShape="1">
          <a:blip r:embed="rId2">
            <a:extLst>
              <a:ext uri="{28A0092B-C50C-407E-A947-70E740481C1C}">
                <a14:useLocalDpi xmlns:a14="http://schemas.microsoft.com/office/drawing/2010/main" val="0"/>
              </a:ext>
            </a:extLst>
          </a:blip>
          <a:srcRect b="5449"/>
          <a:stretch/>
        </p:blipFill>
        <p:spPr>
          <a:xfrm>
            <a:off x="838200" y="793102"/>
            <a:ext cx="10666445" cy="5505061"/>
          </a:xfrm>
          <a:prstGeom prst="rect">
            <a:avLst/>
          </a:prstGeom>
        </p:spPr>
      </p:pic>
    </p:spTree>
    <p:extLst>
      <p:ext uri="{BB962C8B-B14F-4D97-AF65-F5344CB8AC3E}">
        <p14:creationId xmlns:p14="http://schemas.microsoft.com/office/powerpoint/2010/main" val="3169041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creenshot of a computer&#10;&#10;Description automatically generated">
            <a:extLst>
              <a:ext uri="{FF2B5EF4-FFF2-40B4-BE49-F238E27FC236}">
                <a16:creationId xmlns:a16="http://schemas.microsoft.com/office/drawing/2014/main" id="{859F10B0-94FF-42EB-8C4D-365F97BED2E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4281"/>
          <a:stretch/>
        </p:blipFill>
        <p:spPr>
          <a:xfrm>
            <a:off x="862188" y="288925"/>
            <a:ext cx="10315885" cy="5636014"/>
          </a:xfrm>
        </p:spPr>
      </p:pic>
    </p:spTree>
    <p:extLst>
      <p:ext uri="{BB962C8B-B14F-4D97-AF65-F5344CB8AC3E}">
        <p14:creationId xmlns:p14="http://schemas.microsoft.com/office/powerpoint/2010/main" val="1570926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79D4DC1F-4D8E-4B44-81AE-A12CE9DED12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5589"/>
          <a:stretch/>
        </p:blipFill>
        <p:spPr>
          <a:xfrm>
            <a:off x="870655" y="298451"/>
            <a:ext cx="10450689" cy="5831762"/>
          </a:xfrm>
        </p:spPr>
      </p:pic>
    </p:spTree>
    <p:extLst>
      <p:ext uri="{BB962C8B-B14F-4D97-AF65-F5344CB8AC3E}">
        <p14:creationId xmlns:p14="http://schemas.microsoft.com/office/powerpoint/2010/main" val="811312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35B349C-D1B1-4D1B-8BE3-E4A06092FF74}"/>
              </a:ext>
            </a:extLst>
          </p:cNvPr>
          <p:cNvSpPr>
            <a:spLocks noGrp="1"/>
          </p:cNvSpPr>
          <p:nvPr>
            <p:ph idx="1"/>
          </p:nvPr>
        </p:nvSpPr>
        <p:spPr>
          <a:xfrm>
            <a:off x="838200" y="298580"/>
            <a:ext cx="10515600" cy="5878383"/>
          </a:xfrm>
        </p:spPr>
        <p:txBody>
          <a:bodyPr/>
          <a:lstStyle/>
          <a:p>
            <a:r>
              <a:rPr lang="en-US" dirty="0"/>
              <a:t>Now for the timestamp and headings we code </a:t>
            </a:r>
          </a:p>
        </p:txBody>
      </p:sp>
      <p:pic>
        <p:nvPicPr>
          <p:cNvPr id="7" name="Picture 6" descr="A screenshot of a computer&#10;&#10;Description automatically generated">
            <a:extLst>
              <a:ext uri="{FF2B5EF4-FFF2-40B4-BE49-F238E27FC236}">
                <a16:creationId xmlns:a16="http://schemas.microsoft.com/office/drawing/2014/main" id="{82825F53-C706-4390-B04F-D4AD18B3D52B}"/>
              </a:ext>
            </a:extLst>
          </p:cNvPr>
          <p:cNvPicPr>
            <a:picLocks noChangeAspect="1"/>
          </p:cNvPicPr>
          <p:nvPr/>
        </p:nvPicPr>
        <p:blipFill rotWithShape="1">
          <a:blip r:embed="rId2">
            <a:extLst>
              <a:ext uri="{28A0092B-C50C-407E-A947-70E740481C1C}">
                <a14:useLocalDpi xmlns:a14="http://schemas.microsoft.com/office/drawing/2010/main" val="0"/>
              </a:ext>
            </a:extLst>
          </a:blip>
          <a:srcRect b="7263"/>
          <a:stretch/>
        </p:blipFill>
        <p:spPr>
          <a:xfrm>
            <a:off x="838200" y="867746"/>
            <a:ext cx="10515600" cy="5122507"/>
          </a:xfrm>
          <a:prstGeom prst="rect">
            <a:avLst/>
          </a:prstGeom>
        </p:spPr>
      </p:pic>
    </p:spTree>
    <p:extLst>
      <p:ext uri="{BB962C8B-B14F-4D97-AF65-F5344CB8AC3E}">
        <p14:creationId xmlns:p14="http://schemas.microsoft.com/office/powerpoint/2010/main" val="18078545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3066</TotalTime>
  <Words>584</Words>
  <Application>Microsoft Office PowerPoint</Application>
  <PresentationFormat>Widescreen</PresentationFormat>
  <Paragraphs>51</Paragraphs>
  <Slides>26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Gilroy</vt:lpstr>
      <vt:lpstr>Office Theme</vt:lpstr>
      <vt:lpstr>PowerPoint Presentation</vt:lpstr>
      <vt:lpstr>Introduction: </vt:lpstr>
      <vt:lpstr>PowerPoint Presentation</vt:lpstr>
      <vt:lpstr>Fastag Fraud Detection Model</vt:lpstr>
      <vt:lpstr>Working: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Fast-tag Fraud Detection</dc:title>
  <dc:creator>20MIM10103</dc:creator>
  <cp:lastModifiedBy>20MIM10103</cp:lastModifiedBy>
  <cp:revision>16</cp:revision>
  <dcterms:created xsi:type="dcterms:W3CDTF">2024-06-20T07:56:30Z</dcterms:created>
  <dcterms:modified xsi:type="dcterms:W3CDTF">2024-06-22T11:03:17Z</dcterms:modified>
</cp:coreProperties>
</file>

<file path=docProps/thumbnail.jpeg>
</file>